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69" r:id="rId4"/>
    <p:sldId id="270" r:id="rId5"/>
    <p:sldId id="312" r:id="rId6"/>
    <p:sldId id="259" r:id="rId7"/>
    <p:sldId id="306" r:id="rId8"/>
  </p:sldIdLst>
  <p:sldSz cx="12192000" cy="6858000"/>
  <p:notesSz cx="6858000" cy="9144000"/>
  <p:embeddedFontLst>
    <p:embeddedFont>
      <p:font typeface="Source Han Sans CN Bold" panose="020B0604020202020204" charset="-128"/>
      <p:bold r:id="rId11"/>
    </p:embeddedFont>
    <p:embeddedFont>
      <p:font typeface="Source Han Sans CN Regular" panose="020B0604020202020204" charset="-128"/>
      <p:regular r:id="rId12"/>
    </p:embeddedFont>
    <p:embeddedFont>
      <p:font typeface="汉仪中等线简" panose="020B0604020202020204" charset="-122"/>
      <p:regular r:id="rId13"/>
    </p:embeddedFont>
    <p:embeddedFont>
      <p:font typeface="Berlin Sans FB" panose="020E0602020502020306" pitchFamily="34" charset="0"/>
      <p:regular r:id="rId14"/>
      <p:bold r:id="rId15"/>
    </p:embeddedFont>
    <p:embeddedFont>
      <p:font typeface="Berlin Sans FB Demi" panose="020E0802020502020306" pitchFamily="34" charset="0"/>
      <p:bold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8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6197" autoAdjust="0"/>
  </p:normalViewPr>
  <p:slideViewPr>
    <p:cSldViewPr snapToGrid="0">
      <p:cViewPr varScale="1">
        <p:scale>
          <a:sx n="78" d="100"/>
          <a:sy n="78" d="100"/>
        </p:scale>
        <p:origin x="37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405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360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30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中等线简" panose="02010609000101010101" pitchFamily="49" charset="-122"/>
        <a:ea typeface="汉仪中等线简" panose="0201060900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中等线简" panose="02010609000101010101" pitchFamily="49" charset="-122"/>
        <a:ea typeface="汉仪中等线简" panose="0201060900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中等线简" panose="02010609000101010101" pitchFamily="49" charset="-122"/>
        <a:ea typeface="汉仪中等线简" panose="0201060900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中等线简" panose="02010609000101010101" pitchFamily="49" charset="-122"/>
        <a:ea typeface="汉仪中等线简" panose="0201060900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中等线简" panose="02010609000101010101" pitchFamily="49" charset="-122"/>
        <a:ea typeface="汉仪中等线简" panose="0201060900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914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8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58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26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2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50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03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0DD7F09-F0B1-BB4B-AEF1-C6CDA50976C4}"/>
              </a:ext>
            </a:extLst>
          </p:cNvPr>
          <p:cNvSpPr/>
          <p:nvPr userDrawn="1"/>
        </p:nvSpPr>
        <p:spPr>
          <a:xfrm>
            <a:off x="237066" y="220133"/>
            <a:ext cx="11751733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FB1A13-722C-564C-8066-A0F603052E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1"/>
            <a:ext cx="980547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3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1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5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6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92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4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35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32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D7F12004-0986-F547-9938-0C6F6D0E25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823089" y="5033551"/>
            <a:ext cx="4383346" cy="28382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062AA9-EDCA-ED40-AE25-7517DDE283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399" y="-33151"/>
            <a:ext cx="3446833" cy="23214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349C44B-5757-9C42-86BA-C40AC26C10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149" y="2657523"/>
            <a:ext cx="4039832" cy="310695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31932AC-5BE0-9C44-AD83-882AE4144790}"/>
              </a:ext>
            </a:extLst>
          </p:cNvPr>
          <p:cNvSpPr/>
          <p:nvPr/>
        </p:nvSpPr>
        <p:spPr>
          <a:xfrm>
            <a:off x="1141147" y="2178687"/>
            <a:ext cx="66479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F4F3A5-FE67-C84E-87CA-56561784EB04}"/>
              </a:ext>
            </a:extLst>
          </p:cNvPr>
          <p:cNvSpPr/>
          <p:nvPr/>
        </p:nvSpPr>
        <p:spPr>
          <a:xfrm>
            <a:off x="816429" y="3562477"/>
            <a:ext cx="6879663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522776-5700-E542-9078-3823032362BD}"/>
              </a:ext>
            </a:extLst>
          </p:cNvPr>
          <p:cNvSpPr txBox="1"/>
          <p:nvPr/>
        </p:nvSpPr>
        <p:spPr>
          <a:xfrm>
            <a:off x="906236" y="3643633"/>
            <a:ext cx="552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  <a:ea typeface="Source Han Sans CN Regular" panose="020B0500000000000000" pitchFamily="34" charset="-128"/>
              </a:rPr>
              <a:t>A Presentation on Career Awareness &amp; Planning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  <a:latin typeface="Berlin Sans FB" panose="020E0602020502020306" pitchFamily="34" charset="0"/>
              <a:ea typeface="Source Han Sans CN Regular" panose="020B0500000000000000" pitchFamily="34" charset="-128"/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98F1A59-6A68-5F4A-8B56-6E499E1B4095}"/>
              </a:ext>
            </a:extLst>
          </p:cNvPr>
          <p:cNvCxnSpPr>
            <a:cxnSpLocks/>
          </p:cNvCxnSpPr>
          <p:nvPr/>
        </p:nvCxnSpPr>
        <p:spPr>
          <a:xfrm>
            <a:off x="5788479" y="3833410"/>
            <a:ext cx="1674883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20A8873-5D20-2A45-8ADA-839246CED042}"/>
              </a:ext>
            </a:extLst>
          </p:cNvPr>
          <p:cNvSpPr/>
          <p:nvPr/>
        </p:nvSpPr>
        <p:spPr>
          <a:xfrm>
            <a:off x="4555067" y="5149857"/>
            <a:ext cx="7213600" cy="872102"/>
          </a:xfrm>
          <a:prstGeom prst="roundRect">
            <a:avLst>
              <a:gd name="adj" fmla="val 50000"/>
            </a:avLst>
          </a:prstGeom>
          <a:solidFill>
            <a:srgbClr val="2D4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9FB689-E88A-D843-BC80-5C4EBF214A7E}"/>
              </a:ext>
            </a:extLst>
          </p:cNvPr>
          <p:cNvSpPr txBox="1"/>
          <p:nvPr/>
        </p:nvSpPr>
        <p:spPr>
          <a:xfrm>
            <a:off x="4922622" y="5397441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0876BA-2946-5B47-B6F1-3197346DEF4D}"/>
              </a:ext>
            </a:extLst>
          </p:cNvPr>
          <p:cNvSpPr txBox="1"/>
          <p:nvPr/>
        </p:nvSpPr>
        <p:spPr>
          <a:xfrm>
            <a:off x="7320690" y="539744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DE69FEB-6F22-994C-B40D-6FAD7DE3A5D8}"/>
              </a:ext>
            </a:extLst>
          </p:cNvPr>
          <p:cNvSpPr txBox="1"/>
          <p:nvPr/>
        </p:nvSpPr>
        <p:spPr>
          <a:xfrm>
            <a:off x="9572584" y="539744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90C971C-486A-8B4B-AB65-3FF862F49A0D}"/>
              </a:ext>
            </a:extLst>
          </p:cNvPr>
          <p:cNvSpPr txBox="1"/>
          <p:nvPr/>
        </p:nvSpPr>
        <p:spPr>
          <a:xfrm>
            <a:off x="1368583" y="4250043"/>
            <a:ext cx="6327509" cy="51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A7DED-56F2-CD99-86D0-1480453D2BB3}"/>
              </a:ext>
            </a:extLst>
          </p:cNvPr>
          <p:cNvSpPr txBox="1"/>
          <p:nvPr/>
        </p:nvSpPr>
        <p:spPr>
          <a:xfrm>
            <a:off x="816429" y="1485900"/>
            <a:ext cx="7535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CAREER PLANNING &amp; DEVELOPMENT</a:t>
            </a:r>
            <a:endParaRPr lang="en-IN" sz="4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/>
      <p:bldP spid="16" grpId="0" animBg="1"/>
      <p:bldP spid="21" grpId="0"/>
      <p:bldP spid="24" grpId="0"/>
      <p:bldP spid="25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CC692692-01CE-A747-9D67-0628968E4DAE}"/>
              </a:ext>
            </a:extLst>
          </p:cNvPr>
          <p:cNvSpPr/>
          <p:nvPr/>
        </p:nvSpPr>
        <p:spPr>
          <a:xfrm>
            <a:off x="0" y="1"/>
            <a:ext cx="41493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7D814CF-C29F-E248-A2D1-AA00BF1271E0}"/>
              </a:ext>
            </a:extLst>
          </p:cNvPr>
          <p:cNvGrpSpPr/>
          <p:nvPr/>
        </p:nvGrpSpPr>
        <p:grpSpPr>
          <a:xfrm flipH="1">
            <a:off x="297510" y="2576572"/>
            <a:ext cx="3554307" cy="4021334"/>
            <a:chOff x="7493992" y="1756856"/>
            <a:chExt cx="3775393" cy="441845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8FDBB40-1E08-D341-8BF7-D785E6DA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3992" y="1756856"/>
              <a:ext cx="3775393" cy="441845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6BC697D-F030-6E4B-AB3B-6DF264F48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08854">
              <a:off x="9875626" y="3764700"/>
              <a:ext cx="821267" cy="727941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0791407-908F-2548-B4EE-8FB24E4B8BA5}"/>
              </a:ext>
            </a:extLst>
          </p:cNvPr>
          <p:cNvSpPr txBox="1"/>
          <p:nvPr/>
        </p:nvSpPr>
        <p:spPr>
          <a:xfrm>
            <a:off x="4706967" y="2445650"/>
            <a:ext cx="2858475" cy="2406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endParaRPr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endParaRPr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41CCD0-269F-C443-921A-7D0787E2E2F6}"/>
              </a:ext>
            </a:extLst>
          </p:cNvPr>
          <p:cNvSpPr txBox="1"/>
          <p:nvPr/>
        </p:nvSpPr>
        <p:spPr>
          <a:xfrm>
            <a:off x="8465506" y="2445650"/>
            <a:ext cx="2858475" cy="2406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 startAt="3"/>
            </a:pPr>
            <a:endParaRPr/>
          </a:p>
          <a:p>
            <a:pPr marL="514350" indent="-514350">
              <a:lnSpc>
                <a:spcPct val="300000"/>
              </a:lnSpc>
              <a:buFont typeface="+mj-lt"/>
              <a:buAutoNum type="arabicPeriod" startAt="3"/>
            </a:pPr>
            <a:endParaRPr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8C36F55-9E94-A449-8A4B-C360DF7BC7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062" y="-33151"/>
            <a:ext cx="2161170" cy="1455551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24871423-5CCF-1B4E-A1B8-F919D723995E}"/>
              </a:ext>
            </a:extLst>
          </p:cNvPr>
          <p:cNvSpPr/>
          <p:nvPr/>
        </p:nvSpPr>
        <p:spPr>
          <a:xfrm>
            <a:off x="2806965" y="1404041"/>
            <a:ext cx="3347518" cy="840655"/>
          </a:xfrm>
          <a:prstGeom prst="roundRect">
            <a:avLst>
              <a:gd name="adj" fmla="val 50000"/>
            </a:avLst>
          </a:prstGeom>
          <a:solidFill>
            <a:srgbClr val="2D4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7D4FB5-06F0-0B43-AEC1-FC8A7F8D0263}"/>
              </a:ext>
            </a:extLst>
          </p:cNvPr>
          <p:cNvSpPr txBox="1"/>
          <p:nvPr/>
        </p:nvSpPr>
        <p:spPr>
          <a:xfrm>
            <a:off x="3049857" y="1597592"/>
            <a:ext cx="286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>
                <a:solidFill>
                  <a:schemeClr val="bg1"/>
                </a:solidFill>
                <a:latin typeface="Berlin Sans FB Demi" panose="020E0802020502020306" pitchFamily="34" charset="0"/>
                <a:ea typeface="Source Han Sans CN Bold" panose="020B0500000000000000" pitchFamily="34" charset="-128"/>
              </a:rPr>
              <a:t>INTRODUCTION</a:t>
            </a:r>
            <a:endParaRPr kumimoji="1" lang="zh-CN" altLang="en-US" sz="2400" b="1" dirty="0">
              <a:solidFill>
                <a:schemeClr val="bg1"/>
              </a:solidFill>
              <a:latin typeface="Berlin Sans FB Demi" panose="020E0802020502020306" pitchFamily="34" charset="0"/>
              <a:ea typeface="Source Han Sans CN Bold" panose="020B05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783295-60EB-054D-B397-1E466B720250}"/>
              </a:ext>
            </a:extLst>
          </p:cNvPr>
          <p:cNvSpPr txBox="1"/>
          <p:nvPr/>
        </p:nvSpPr>
        <p:spPr>
          <a:xfrm>
            <a:off x="737279" y="1249356"/>
            <a:ext cx="2015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D9A3A-55C9-4040-9DFA-44A89BC0669A}"/>
              </a:ext>
            </a:extLst>
          </p:cNvPr>
          <p:cNvSpPr txBox="1"/>
          <p:nvPr/>
        </p:nvSpPr>
        <p:spPr>
          <a:xfrm>
            <a:off x="5134921" y="2753038"/>
            <a:ext cx="6259298" cy="2210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Berlin Sans FB" panose="020E0602020502020306" pitchFamily="34" charset="0"/>
              </a:rPr>
              <a:t>Career orientation or planning helps students understand the different opportunities available in the modern world and guides them in choosing a suitable career path. It allows us to explore our strengths, skills, interests, and goals so that we can make informed decisions about our future. In today’s fast-changing world, having clarity about our career is essential for success and growth.</a:t>
            </a:r>
            <a:endParaRPr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BE9BAF-2E20-D84C-925F-30489F6A577E}"/>
              </a:ext>
            </a:extLst>
          </p:cNvPr>
          <p:cNvSpPr txBox="1"/>
          <p:nvPr/>
        </p:nvSpPr>
        <p:spPr>
          <a:xfrm>
            <a:off x="5202653" y="4845144"/>
            <a:ext cx="2988160" cy="41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52A59F2-95E6-124C-B0CA-199059B1CF51}"/>
              </a:ext>
            </a:extLst>
          </p:cNvPr>
          <p:cNvSpPr txBox="1"/>
          <p:nvPr/>
        </p:nvSpPr>
        <p:spPr>
          <a:xfrm>
            <a:off x="8957129" y="3564071"/>
            <a:ext cx="2988160" cy="41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19BFE8-6FED-D549-9B12-A7CB51440049}"/>
              </a:ext>
            </a:extLst>
          </p:cNvPr>
          <p:cNvSpPr txBox="1"/>
          <p:nvPr/>
        </p:nvSpPr>
        <p:spPr>
          <a:xfrm>
            <a:off x="8957129" y="4845144"/>
            <a:ext cx="2988160" cy="41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6" grpId="0"/>
      <p:bldP spid="28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1028700" y="1635125"/>
            <a:ext cx="10035540" cy="4037330"/>
          </a:xfrm>
          <a:prstGeom prst="bracePair">
            <a:avLst/>
          </a:prstGeom>
          <a:solidFill>
            <a:srgbClr val="2D48D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21" name="文本框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84534" y="1772547"/>
            <a:ext cx="3925948" cy="107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endParaRPr/>
          </a:p>
          <a:p>
            <a:pPr algn="just" eaLnBrk="1" hangingPunct="1">
              <a:lnSpc>
                <a:spcPct val="150000"/>
              </a:lnSpc>
            </a:pPr>
            <a:endParaRPr/>
          </a:p>
        </p:txBody>
      </p:sp>
      <p:sp>
        <p:nvSpPr>
          <p:cNvPr id="22" name="文本框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84534" y="3108521"/>
            <a:ext cx="3925948" cy="107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endParaRPr/>
          </a:p>
          <a:p>
            <a:pPr algn="just" eaLnBrk="1" hangingPunct="1">
              <a:lnSpc>
                <a:spcPct val="150000"/>
              </a:lnSpc>
            </a:pPr>
            <a:endParaRPr/>
          </a:p>
        </p:txBody>
      </p:sp>
      <p:sp>
        <p:nvSpPr>
          <p:cNvPr id="23" name="文本框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84534" y="4449948"/>
            <a:ext cx="3925948" cy="107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endParaRPr/>
          </a:p>
          <a:p>
            <a:pPr algn="just" eaLnBrk="1" hangingPunct="1">
              <a:lnSpc>
                <a:spcPct val="150000"/>
              </a:lnSpc>
            </a:pPr>
            <a:endParaRPr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EE41EB-4ABD-0943-9AF5-3C84BE44217A}"/>
              </a:ext>
            </a:extLst>
          </p:cNvPr>
          <p:cNvSpPr/>
          <p:nvPr/>
        </p:nvSpPr>
        <p:spPr>
          <a:xfrm>
            <a:off x="804671" y="346854"/>
            <a:ext cx="2869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62AB46-60D3-484B-8BB9-853A680D08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9469" y="608464"/>
            <a:ext cx="6096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1C57E-086A-2869-8846-9E9B484FCE70}"/>
              </a:ext>
            </a:extLst>
          </p:cNvPr>
          <p:cNvSpPr txBox="1"/>
          <p:nvPr/>
        </p:nvSpPr>
        <p:spPr>
          <a:xfrm>
            <a:off x="1669774" y="1007496"/>
            <a:ext cx="3927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rlin Sans FB Demi" panose="020E0802020502020306" pitchFamily="34" charset="0"/>
              </a:rPr>
              <a:t>CAREER VISION</a:t>
            </a:r>
            <a:endParaRPr lang="en-IN" sz="3200" dirty="0"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BD2C9-BDE9-196E-131B-03EE7518B200}"/>
              </a:ext>
            </a:extLst>
          </p:cNvPr>
          <p:cNvSpPr txBox="1"/>
          <p:nvPr/>
        </p:nvSpPr>
        <p:spPr>
          <a:xfrm>
            <a:off x="1765190" y="2146852"/>
            <a:ext cx="47071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My career vision is to get a good job in the tech field, improve my skills, and work on projects that help solve real problems. I want to keep learning new technologies and build a stable, successful future for myself.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"/>
          <p:cNvSpPr/>
          <p:nvPr>
            <p:custDataLst>
              <p:tags r:id="rId1"/>
            </p:custDataLst>
          </p:nvPr>
        </p:nvSpPr>
        <p:spPr bwMode="auto">
          <a:xfrm>
            <a:off x="1911319" y="3788762"/>
            <a:ext cx="1630257" cy="1207783"/>
          </a:xfrm>
          <a:custGeom>
            <a:avLst/>
            <a:gdLst>
              <a:gd name="T0" fmla="*/ 61 w 85"/>
              <a:gd name="T1" fmla="*/ 37 h 63"/>
              <a:gd name="T2" fmla="*/ 65 w 85"/>
              <a:gd name="T3" fmla="*/ 34 h 63"/>
              <a:gd name="T4" fmla="*/ 69 w 85"/>
              <a:gd name="T5" fmla="*/ 37 h 63"/>
              <a:gd name="T6" fmla="*/ 77 w 85"/>
              <a:gd name="T7" fmla="*/ 40 h 63"/>
              <a:gd name="T8" fmla="*/ 85 w 85"/>
              <a:gd name="T9" fmla="*/ 32 h 63"/>
              <a:gd name="T10" fmla="*/ 77 w 85"/>
              <a:gd name="T11" fmla="*/ 23 h 63"/>
              <a:gd name="T12" fmla="*/ 69 w 85"/>
              <a:gd name="T13" fmla="*/ 26 h 63"/>
              <a:gd name="T14" fmla="*/ 65 w 85"/>
              <a:gd name="T15" fmla="*/ 29 h 63"/>
              <a:gd name="T16" fmla="*/ 61 w 85"/>
              <a:gd name="T17" fmla="*/ 26 h 63"/>
              <a:gd name="T18" fmla="*/ 61 w 85"/>
              <a:gd name="T19" fmla="*/ 26 h 63"/>
              <a:gd name="T20" fmla="*/ 61 w 85"/>
              <a:gd name="T21" fmla="*/ 0 h 63"/>
              <a:gd name="T22" fmla="*/ 10 w 85"/>
              <a:gd name="T23" fmla="*/ 0 h 63"/>
              <a:gd name="T24" fmla="*/ 0 w 85"/>
              <a:gd name="T25" fmla="*/ 9 h 63"/>
              <a:gd name="T26" fmla="*/ 0 w 85"/>
              <a:gd name="T27" fmla="*/ 53 h 63"/>
              <a:gd name="T28" fmla="*/ 10 w 85"/>
              <a:gd name="T29" fmla="*/ 63 h 63"/>
              <a:gd name="T30" fmla="*/ 61 w 85"/>
              <a:gd name="T31" fmla="*/ 63 h 63"/>
              <a:gd name="T32" fmla="*/ 61 w 85"/>
              <a:gd name="T33" fmla="*/ 3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3">
                <a:moveTo>
                  <a:pt x="61" y="37"/>
                </a:moveTo>
                <a:cubicBezTo>
                  <a:pt x="61" y="36"/>
                  <a:pt x="63" y="34"/>
                  <a:pt x="65" y="34"/>
                </a:cubicBezTo>
                <a:cubicBezTo>
                  <a:pt x="68" y="34"/>
                  <a:pt x="69" y="36"/>
                  <a:pt x="69" y="37"/>
                </a:cubicBezTo>
                <a:cubicBezTo>
                  <a:pt x="71" y="39"/>
                  <a:pt x="74" y="40"/>
                  <a:pt x="77" y="40"/>
                </a:cubicBezTo>
                <a:cubicBezTo>
                  <a:pt x="81" y="40"/>
                  <a:pt x="85" y="36"/>
                  <a:pt x="85" y="32"/>
                </a:cubicBezTo>
                <a:cubicBezTo>
                  <a:pt x="85" y="27"/>
                  <a:pt x="81" y="23"/>
                  <a:pt x="77" y="23"/>
                </a:cubicBezTo>
                <a:cubicBezTo>
                  <a:pt x="74" y="23"/>
                  <a:pt x="71" y="24"/>
                  <a:pt x="69" y="26"/>
                </a:cubicBezTo>
                <a:cubicBezTo>
                  <a:pt x="69" y="27"/>
                  <a:pt x="68" y="29"/>
                  <a:pt x="65" y="29"/>
                </a:cubicBezTo>
                <a:cubicBezTo>
                  <a:pt x="63" y="29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9"/>
                  <a:pt x="5" y="63"/>
                  <a:pt x="10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37"/>
                  <a:pt x="61" y="37"/>
                  <a:pt x="61" y="37"/>
                </a:cubicBezTo>
                <a:close/>
              </a:path>
            </a:pathLst>
          </a:custGeom>
          <a:solidFill>
            <a:srgbClr val="2D4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15" name="任意多边形"/>
          <p:cNvSpPr/>
          <p:nvPr>
            <p:custDataLst>
              <p:tags r:id="rId2"/>
            </p:custDataLst>
          </p:nvPr>
        </p:nvSpPr>
        <p:spPr bwMode="auto">
          <a:xfrm>
            <a:off x="3156379" y="3788762"/>
            <a:ext cx="2686446" cy="1207783"/>
          </a:xfrm>
          <a:custGeom>
            <a:avLst/>
            <a:gdLst>
              <a:gd name="T0" fmla="*/ 130 w 140"/>
              <a:gd name="T1" fmla="*/ 0 h 63"/>
              <a:gd name="T2" fmla="*/ 0 w 140"/>
              <a:gd name="T3" fmla="*/ 0 h 63"/>
              <a:gd name="T4" fmla="*/ 0 w 140"/>
              <a:gd name="T5" fmla="*/ 25 h 63"/>
              <a:gd name="T6" fmla="*/ 0 w 140"/>
              <a:gd name="T7" fmla="*/ 25 h 63"/>
              <a:gd name="T8" fmla="*/ 1 w 140"/>
              <a:gd name="T9" fmla="*/ 24 h 63"/>
              <a:gd name="T10" fmla="*/ 1 w 140"/>
              <a:gd name="T11" fmla="*/ 24 h 63"/>
              <a:gd name="T12" fmla="*/ 12 w 140"/>
              <a:gd name="T13" fmla="*/ 19 h 63"/>
              <a:gd name="T14" fmla="*/ 24 w 140"/>
              <a:gd name="T15" fmla="*/ 32 h 63"/>
              <a:gd name="T16" fmla="*/ 12 w 140"/>
              <a:gd name="T17" fmla="*/ 44 h 63"/>
              <a:gd name="T18" fmla="*/ 1 w 140"/>
              <a:gd name="T19" fmla="*/ 39 h 63"/>
              <a:gd name="T20" fmla="*/ 1 w 140"/>
              <a:gd name="T21" fmla="*/ 39 h 63"/>
              <a:gd name="T22" fmla="*/ 0 w 140"/>
              <a:gd name="T23" fmla="*/ 38 h 63"/>
              <a:gd name="T24" fmla="*/ 0 w 140"/>
              <a:gd name="T25" fmla="*/ 38 h 63"/>
              <a:gd name="T26" fmla="*/ 0 w 140"/>
              <a:gd name="T27" fmla="*/ 63 h 63"/>
              <a:gd name="T28" fmla="*/ 130 w 140"/>
              <a:gd name="T29" fmla="*/ 63 h 63"/>
              <a:gd name="T30" fmla="*/ 140 w 140"/>
              <a:gd name="T31" fmla="*/ 53 h 63"/>
              <a:gd name="T32" fmla="*/ 140 w 140"/>
              <a:gd name="T33" fmla="*/ 9 h 63"/>
              <a:gd name="T34" fmla="*/ 130 w 140"/>
              <a:gd name="T3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3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1" y="25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4" y="21"/>
                  <a:pt x="7" y="19"/>
                  <a:pt x="12" y="19"/>
                </a:cubicBezTo>
                <a:cubicBezTo>
                  <a:pt x="19" y="19"/>
                  <a:pt x="24" y="24"/>
                  <a:pt x="24" y="32"/>
                </a:cubicBezTo>
                <a:cubicBezTo>
                  <a:pt x="24" y="39"/>
                  <a:pt x="19" y="44"/>
                  <a:pt x="12" y="44"/>
                </a:cubicBezTo>
                <a:cubicBezTo>
                  <a:pt x="7" y="44"/>
                  <a:pt x="4" y="42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3"/>
                  <a:pt x="0" y="63"/>
                  <a:pt x="0" y="63"/>
                </a:cubicBezTo>
                <a:cubicBezTo>
                  <a:pt x="130" y="63"/>
                  <a:pt x="130" y="63"/>
                  <a:pt x="130" y="63"/>
                </a:cubicBezTo>
                <a:cubicBezTo>
                  <a:pt x="136" y="63"/>
                  <a:pt x="140" y="59"/>
                  <a:pt x="140" y="5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2D48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  <a:ea typeface="Source Han Sans CN Regular" panose="020B0500000000000000" pitchFamily="34" charset="-128"/>
                <a:cs typeface="+mn-ea"/>
                <a:sym typeface="+mn-lt"/>
              </a:rPr>
              <a:t>Teamwork &amp; Collaboration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latin typeface="Berlin Sans FB" panose="020E0602020502020306" pitchFamily="34" charset="0"/>
              <a:ea typeface="Source Han Sans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9" name="任意多边形"/>
          <p:cNvSpPr/>
          <p:nvPr>
            <p:custDataLst>
              <p:tags r:id="rId3"/>
            </p:custDataLst>
          </p:nvPr>
        </p:nvSpPr>
        <p:spPr bwMode="auto">
          <a:xfrm>
            <a:off x="1911319" y="2173616"/>
            <a:ext cx="1630257" cy="1207783"/>
          </a:xfrm>
          <a:custGeom>
            <a:avLst/>
            <a:gdLst>
              <a:gd name="T0" fmla="*/ 61 w 85"/>
              <a:gd name="T1" fmla="*/ 37 h 63"/>
              <a:gd name="T2" fmla="*/ 65 w 85"/>
              <a:gd name="T3" fmla="*/ 34 h 63"/>
              <a:gd name="T4" fmla="*/ 69 w 85"/>
              <a:gd name="T5" fmla="*/ 37 h 63"/>
              <a:gd name="T6" fmla="*/ 77 w 85"/>
              <a:gd name="T7" fmla="*/ 40 h 63"/>
              <a:gd name="T8" fmla="*/ 85 w 85"/>
              <a:gd name="T9" fmla="*/ 32 h 63"/>
              <a:gd name="T10" fmla="*/ 77 w 85"/>
              <a:gd name="T11" fmla="*/ 23 h 63"/>
              <a:gd name="T12" fmla="*/ 69 w 85"/>
              <a:gd name="T13" fmla="*/ 26 h 63"/>
              <a:gd name="T14" fmla="*/ 65 w 85"/>
              <a:gd name="T15" fmla="*/ 29 h 63"/>
              <a:gd name="T16" fmla="*/ 61 w 85"/>
              <a:gd name="T17" fmla="*/ 26 h 63"/>
              <a:gd name="T18" fmla="*/ 61 w 85"/>
              <a:gd name="T19" fmla="*/ 26 h 63"/>
              <a:gd name="T20" fmla="*/ 61 w 85"/>
              <a:gd name="T21" fmla="*/ 0 h 63"/>
              <a:gd name="T22" fmla="*/ 10 w 85"/>
              <a:gd name="T23" fmla="*/ 0 h 63"/>
              <a:gd name="T24" fmla="*/ 0 w 85"/>
              <a:gd name="T25" fmla="*/ 9 h 63"/>
              <a:gd name="T26" fmla="*/ 0 w 85"/>
              <a:gd name="T27" fmla="*/ 53 h 63"/>
              <a:gd name="T28" fmla="*/ 10 w 85"/>
              <a:gd name="T29" fmla="*/ 63 h 63"/>
              <a:gd name="T30" fmla="*/ 61 w 85"/>
              <a:gd name="T31" fmla="*/ 63 h 63"/>
              <a:gd name="T32" fmla="*/ 61 w 85"/>
              <a:gd name="T33" fmla="*/ 3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3">
                <a:moveTo>
                  <a:pt x="61" y="37"/>
                </a:moveTo>
                <a:cubicBezTo>
                  <a:pt x="61" y="36"/>
                  <a:pt x="63" y="34"/>
                  <a:pt x="65" y="34"/>
                </a:cubicBezTo>
                <a:cubicBezTo>
                  <a:pt x="68" y="34"/>
                  <a:pt x="69" y="36"/>
                  <a:pt x="69" y="37"/>
                </a:cubicBezTo>
                <a:cubicBezTo>
                  <a:pt x="71" y="39"/>
                  <a:pt x="74" y="40"/>
                  <a:pt x="77" y="40"/>
                </a:cubicBezTo>
                <a:cubicBezTo>
                  <a:pt x="81" y="40"/>
                  <a:pt x="85" y="36"/>
                  <a:pt x="85" y="32"/>
                </a:cubicBezTo>
                <a:cubicBezTo>
                  <a:pt x="85" y="27"/>
                  <a:pt x="81" y="23"/>
                  <a:pt x="77" y="23"/>
                </a:cubicBezTo>
                <a:cubicBezTo>
                  <a:pt x="74" y="23"/>
                  <a:pt x="71" y="24"/>
                  <a:pt x="69" y="26"/>
                </a:cubicBezTo>
                <a:cubicBezTo>
                  <a:pt x="69" y="27"/>
                  <a:pt x="68" y="29"/>
                  <a:pt x="65" y="29"/>
                </a:cubicBezTo>
                <a:cubicBezTo>
                  <a:pt x="63" y="29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9"/>
                  <a:pt x="5" y="63"/>
                  <a:pt x="10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37"/>
                  <a:pt x="61" y="37"/>
                  <a:pt x="61" y="37"/>
                </a:cubicBezTo>
                <a:close/>
              </a:path>
            </a:pathLst>
          </a:custGeom>
          <a:solidFill>
            <a:srgbClr val="2D4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20" name="任意多边形"/>
          <p:cNvSpPr/>
          <p:nvPr>
            <p:custDataLst>
              <p:tags r:id="rId4"/>
            </p:custDataLst>
          </p:nvPr>
        </p:nvSpPr>
        <p:spPr bwMode="auto">
          <a:xfrm>
            <a:off x="3156379" y="2173616"/>
            <a:ext cx="2686446" cy="1207783"/>
          </a:xfrm>
          <a:custGeom>
            <a:avLst/>
            <a:gdLst>
              <a:gd name="T0" fmla="*/ 130 w 140"/>
              <a:gd name="T1" fmla="*/ 0 h 63"/>
              <a:gd name="T2" fmla="*/ 0 w 140"/>
              <a:gd name="T3" fmla="*/ 0 h 63"/>
              <a:gd name="T4" fmla="*/ 0 w 140"/>
              <a:gd name="T5" fmla="*/ 25 h 63"/>
              <a:gd name="T6" fmla="*/ 0 w 140"/>
              <a:gd name="T7" fmla="*/ 25 h 63"/>
              <a:gd name="T8" fmla="*/ 1 w 140"/>
              <a:gd name="T9" fmla="*/ 24 h 63"/>
              <a:gd name="T10" fmla="*/ 1 w 140"/>
              <a:gd name="T11" fmla="*/ 24 h 63"/>
              <a:gd name="T12" fmla="*/ 12 w 140"/>
              <a:gd name="T13" fmla="*/ 19 h 63"/>
              <a:gd name="T14" fmla="*/ 24 w 140"/>
              <a:gd name="T15" fmla="*/ 32 h 63"/>
              <a:gd name="T16" fmla="*/ 12 w 140"/>
              <a:gd name="T17" fmla="*/ 44 h 63"/>
              <a:gd name="T18" fmla="*/ 1 w 140"/>
              <a:gd name="T19" fmla="*/ 39 h 63"/>
              <a:gd name="T20" fmla="*/ 1 w 140"/>
              <a:gd name="T21" fmla="*/ 39 h 63"/>
              <a:gd name="T22" fmla="*/ 0 w 140"/>
              <a:gd name="T23" fmla="*/ 38 h 63"/>
              <a:gd name="T24" fmla="*/ 0 w 140"/>
              <a:gd name="T25" fmla="*/ 38 h 63"/>
              <a:gd name="T26" fmla="*/ 0 w 140"/>
              <a:gd name="T27" fmla="*/ 63 h 63"/>
              <a:gd name="T28" fmla="*/ 130 w 140"/>
              <a:gd name="T29" fmla="*/ 63 h 63"/>
              <a:gd name="T30" fmla="*/ 140 w 140"/>
              <a:gd name="T31" fmla="*/ 53 h 63"/>
              <a:gd name="T32" fmla="*/ 140 w 140"/>
              <a:gd name="T33" fmla="*/ 9 h 63"/>
              <a:gd name="T34" fmla="*/ 130 w 140"/>
              <a:gd name="T3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3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1" y="25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4" y="21"/>
                  <a:pt x="7" y="19"/>
                  <a:pt x="12" y="19"/>
                </a:cubicBezTo>
                <a:cubicBezTo>
                  <a:pt x="19" y="19"/>
                  <a:pt x="24" y="24"/>
                  <a:pt x="24" y="32"/>
                </a:cubicBezTo>
                <a:cubicBezTo>
                  <a:pt x="24" y="39"/>
                  <a:pt x="19" y="44"/>
                  <a:pt x="12" y="44"/>
                </a:cubicBezTo>
                <a:cubicBezTo>
                  <a:pt x="7" y="44"/>
                  <a:pt x="4" y="42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3"/>
                  <a:pt x="0" y="63"/>
                  <a:pt x="0" y="63"/>
                </a:cubicBezTo>
                <a:cubicBezTo>
                  <a:pt x="130" y="63"/>
                  <a:pt x="130" y="63"/>
                  <a:pt x="130" y="63"/>
                </a:cubicBezTo>
                <a:cubicBezTo>
                  <a:pt x="136" y="63"/>
                  <a:pt x="140" y="59"/>
                  <a:pt x="140" y="5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2D48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B0F0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ea"/>
                <a:sym typeface="+mn-lt"/>
              </a:rPr>
              <a:t>        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  <a:ea typeface="Source Han Sans CN Regular" panose="020B0500000000000000" pitchFamily="34" charset="-128"/>
                <a:cs typeface="+mn-ea"/>
                <a:sym typeface="+mn-lt"/>
              </a:rPr>
              <a:t>Basic Programming Skills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latin typeface="Berlin Sans FB" panose="020E0602020502020306" pitchFamily="34" charset="0"/>
              <a:ea typeface="Source Han Sans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1" name="任意多边形"/>
          <p:cNvSpPr/>
          <p:nvPr>
            <p:custDataLst>
              <p:tags r:id="rId5"/>
            </p:custDataLst>
          </p:nvPr>
        </p:nvSpPr>
        <p:spPr bwMode="auto">
          <a:xfrm>
            <a:off x="6251090" y="3788762"/>
            <a:ext cx="1630257" cy="1207783"/>
          </a:xfrm>
          <a:custGeom>
            <a:avLst/>
            <a:gdLst>
              <a:gd name="T0" fmla="*/ 61 w 85"/>
              <a:gd name="T1" fmla="*/ 37 h 63"/>
              <a:gd name="T2" fmla="*/ 65 w 85"/>
              <a:gd name="T3" fmla="*/ 34 h 63"/>
              <a:gd name="T4" fmla="*/ 69 w 85"/>
              <a:gd name="T5" fmla="*/ 37 h 63"/>
              <a:gd name="T6" fmla="*/ 77 w 85"/>
              <a:gd name="T7" fmla="*/ 40 h 63"/>
              <a:gd name="T8" fmla="*/ 85 w 85"/>
              <a:gd name="T9" fmla="*/ 32 h 63"/>
              <a:gd name="T10" fmla="*/ 77 w 85"/>
              <a:gd name="T11" fmla="*/ 23 h 63"/>
              <a:gd name="T12" fmla="*/ 69 w 85"/>
              <a:gd name="T13" fmla="*/ 26 h 63"/>
              <a:gd name="T14" fmla="*/ 65 w 85"/>
              <a:gd name="T15" fmla="*/ 29 h 63"/>
              <a:gd name="T16" fmla="*/ 61 w 85"/>
              <a:gd name="T17" fmla="*/ 26 h 63"/>
              <a:gd name="T18" fmla="*/ 61 w 85"/>
              <a:gd name="T19" fmla="*/ 26 h 63"/>
              <a:gd name="T20" fmla="*/ 61 w 85"/>
              <a:gd name="T21" fmla="*/ 0 h 63"/>
              <a:gd name="T22" fmla="*/ 10 w 85"/>
              <a:gd name="T23" fmla="*/ 0 h 63"/>
              <a:gd name="T24" fmla="*/ 0 w 85"/>
              <a:gd name="T25" fmla="*/ 9 h 63"/>
              <a:gd name="T26" fmla="*/ 0 w 85"/>
              <a:gd name="T27" fmla="*/ 53 h 63"/>
              <a:gd name="T28" fmla="*/ 10 w 85"/>
              <a:gd name="T29" fmla="*/ 63 h 63"/>
              <a:gd name="T30" fmla="*/ 61 w 85"/>
              <a:gd name="T31" fmla="*/ 63 h 63"/>
              <a:gd name="T32" fmla="*/ 61 w 85"/>
              <a:gd name="T33" fmla="*/ 3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3">
                <a:moveTo>
                  <a:pt x="61" y="37"/>
                </a:moveTo>
                <a:cubicBezTo>
                  <a:pt x="61" y="36"/>
                  <a:pt x="63" y="34"/>
                  <a:pt x="65" y="34"/>
                </a:cubicBezTo>
                <a:cubicBezTo>
                  <a:pt x="68" y="34"/>
                  <a:pt x="69" y="36"/>
                  <a:pt x="69" y="37"/>
                </a:cubicBezTo>
                <a:cubicBezTo>
                  <a:pt x="71" y="39"/>
                  <a:pt x="74" y="40"/>
                  <a:pt x="77" y="40"/>
                </a:cubicBezTo>
                <a:cubicBezTo>
                  <a:pt x="81" y="40"/>
                  <a:pt x="85" y="36"/>
                  <a:pt x="85" y="32"/>
                </a:cubicBezTo>
                <a:cubicBezTo>
                  <a:pt x="85" y="27"/>
                  <a:pt x="81" y="23"/>
                  <a:pt x="77" y="23"/>
                </a:cubicBezTo>
                <a:cubicBezTo>
                  <a:pt x="74" y="23"/>
                  <a:pt x="71" y="24"/>
                  <a:pt x="69" y="26"/>
                </a:cubicBezTo>
                <a:cubicBezTo>
                  <a:pt x="69" y="27"/>
                  <a:pt x="68" y="29"/>
                  <a:pt x="65" y="29"/>
                </a:cubicBezTo>
                <a:cubicBezTo>
                  <a:pt x="63" y="29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9"/>
                  <a:pt x="5" y="63"/>
                  <a:pt x="10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37"/>
                  <a:pt x="61" y="37"/>
                  <a:pt x="61" y="37"/>
                </a:cubicBezTo>
                <a:close/>
              </a:path>
            </a:pathLst>
          </a:custGeom>
          <a:solidFill>
            <a:srgbClr val="2D4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32" name="任意多边形"/>
          <p:cNvSpPr/>
          <p:nvPr>
            <p:custDataLst>
              <p:tags r:id="rId6"/>
            </p:custDataLst>
          </p:nvPr>
        </p:nvSpPr>
        <p:spPr bwMode="auto">
          <a:xfrm>
            <a:off x="7496150" y="3788762"/>
            <a:ext cx="2686446" cy="1207783"/>
          </a:xfrm>
          <a:custGeom>
            <a:avLst/>
            <a:gdLst>
              <a:gd name="T0" fmla="*/ 130 w 140"/>
              <a:gd name="T1" fmla="*/ 0 h 63"/>
              <a:gd name="T2" fmla="*/ 0 w 140"/>
              <a:gd name="T3" fmla="*/ 0 h 63"/>
              <a:gd name="T4" fmla="*/ 0 w 140"/>
              <a:gd name="T5" fmla="*/ 25 h 63"/>
              <a:gd name="T6" fmla="*/ 0 w 140"/>
              <a:gd name="T7" fmla="*/ 25 h 63"/>
              <a:gd name="T8" fmla="*/ 1 w 140"/>
              <a:gd name="T9" fmla="*/ 24 h 63"/>
              <a:gd name="T10" fmla="*/ 1 w 140"/>
              <a:gd name="T11" fmla="*/ 24 h 63"/>
              <a:gd name="T12" fmla="*/ 12 w 140"/>
              <a:gd name="T13" fmla="*/ 19 h 63"/>
              <a:gd name="T14" fmla="*/ 24 w 140"/>
              <a:gd name="T15" fmla="*/ 32 h 63"/>
              <a:gd name="T16" fmla="*/ 12 w 140"/>
              <a:gd name="T17" fmla="*/ 44 h 63"/>
              <a:gd name="T18" fmla="*/ 1 w 140"/>
              <a:gd name="T19" fmla="*/ 39 h 63"/>
              <a:gd name="T20" fmla="*/ 1 w 140"/>
              <a:gd name="T21" fmla="*/ 39 h 63"/>
              <a:gd name="T22" fmla="*/ 0 w 140"/>
              <a:gd name="T23" fmla="*/ 38 h 63"/>
              <a:gd name="T24" fmla="*/ 0 w 140"/>
              <a:gd name="T25" fmla="*/ 38 h 63"/>
              <a:gd name="T26" fmla="*/ 0 w 140"/>
              <a:gd name="T27" fmla="*/ 63 h 63"/>
              <a:gd name="T28" fmla="*/ 130 w 140"/>
              <a:gd name="T29" fmla="*/ 63 h 63"/>
              <a:gd name="T30" fmla="*/ 140 w 140"/>
              <a:gd name="T31" fmla="*/ 53 h 63"/>
              <a:gd name="T32" fmla="*/ 140 w 140"/>
              <a:gd name="T33" fmla="*/ 9 h 63"/>
              <a:gd name="T34" fmla="*/ 130 w 140"/>
              <a:gd name="T3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3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1" y="25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4" y="21"/>
                  <a:pt x="7" y="19"/>
                  <a:pt x="12" y="19"/>
                </a:cubicBezTo>
                <a:cubicBezTo>
                  <a:pt x="19" y="19"/>
                  <a:pt x="24" y="24"/>
                  <a:pt x="24" y="32"/>
                </a:cubicBezTo>
                <a:cubicBezTo>
                  <a:pt x="24" y="39"/>
                  <a:pt x="19" y="44"/>
                  <a:pt x="12" y="44"/>
                </a:cubicBezTo>
                <a:cubicBezTo>
                  <a:pt x="7" y="44"/>
                  <a:pt x="4" y="42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3"/>
                  <a:pt x="0" y="63"/>
                  <a:pt x="0" y="63"/>
                </a:cubicBezTo>
                <a:cubicBezTo>
                  <a:pt x="130" y="63"/>
                  <a:pt x="130" y="63"/>
                  <a:pt x="130" y="63"/>
                </a:cubicBezTo>
                <a:cubicBezTo>
                  <a:pt x="136" y="63"/>
                  <a:pt x="140" y="59"/>
                  <a:pt x="140" y="5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2D48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latin typeface="Berlin Sans FB" panose="020E0602020502020306" pitchFamily="34" charset="0"/>
                <a:ea typeface="Source Han Sans CN Regular" panose="020B0500000000000000" pitchFamily="34" charset="-128"/>
                <a:cs typeface="+mn-ea"/>
                <a:sym typeface="+mn-lt"/>
              </a:rPr>
              <a:t>Problem Solving</a:t>
            </a:r>
            <a:endParaRPr lang="zh-CN" altLang="en-US" kern="0" dirty="0">
              <a:latin typeface="Berlin Sans FB" panose="020E0602020502020306" pitchFamily="34" charset="0"/>
              <a:ea typeface="Source Han Sans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4" name="任意多边形"/>
          <p:cNvSpPr/>
          <p:nvPr>
            <p:custDataLst>
              <p:tags r:id="rId7"/>
            </p:custDataLst>
          </p:nvPr>
        </p:nvSpPr>
        <p:spPr bwMode="auto">
          <a:xfrm>
            <a:off x="6251090" y="2173616"/>
            <a:ext cx="1630257" cy="1207783"/>
          </a:xfrm>
          <a:custGeom>
            <a:avLst/>
            <a:gdLst>
              <a:gd name="T0" fmla="*/ 61 w 85"/>
              <a:gd name="T1" fmla="*/ 37 h 63"/>
              <a:gd name="T2" fmla="*/ 65 w 85"/>
              <a:gd name="T3" fmla="*/ 34 h 63"/>
              <a:gd name="T4" fmla="*/ 69 w 85"/>
              <a:gd name="T5" fmla="*/ 37 h 63"/>
              <a:gd name="T6" fmla="*/ 77 w 85"/>
              <a:gd name="T7" fmla="*/ 40 h 63"/>
              <a:gd name="T8" fmla="*/ 85 w 85"/>
              <a:gd name="T9" fmla="*/ 32 h 63"/>
              <a:gd name="T10" fmla="*/ 77 w 85"/>
              <a:gd name="T11" fmla="*/ 23 h 63"/>
              <a:gd name="T12" fmla="*/ 69 w 85"/>
              <a:gd name="T13" fmla="*/ 26 h 63"/>
              <a:gd name="T14" fmla="*/ 65 w 85"/>
              <a:gd name="T15" fmla="*/ 29 h 63"/>
              <a:gd name="T16" fmla="*/ 61 w 85"/>
              <a:gd name="T17" fmla="*/ 26 h 63"/>
              <a:gd name="T18" fmla="*/ 61 w 85"/>
              <a:gd name="T19" fmla="*/ 26 h 63"/>
              <a:gd name="T20" fmla="*/ 61 w 85"/>
              <a:gd name="T21" fmla="*/ 0 h 63"/>
              <a:gd name="T22" fmla="*/ 10 w 85"/>
              <a:gd name="T23" fmla="*/ 0 h 63"/>
              <a:gd name="T24" fmla="*/ 0 w 85"/>
              <a:gd name="T25" fmla="*/ 9 h 63"/>
              <a:gd name="T26" fmla="*/ 0 w 85"/>
              <a:gd name="T27" fmla="*/ 53 h 63"/>
              <a:gd name="T28" fmla="*/ 10 w 85"/>
              <a:gd name="T29" fmla="*/ 63 h 63"/>
              <a:gd name="T30" fmla="*/ 61 w 85"/>
              <a:gd name="T31" fmla="*/ 63 h 63"/>
              <a:gd name="T32" fmla="*/ 61 w 85"/>
              <a:gd name="T33" fmla="*/ 3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3">
                <a:moveTo>
                  <a:pt x="61" y="37"/>
                </a:moveTo>
                <a:cubicBezTo>
                  <a:pt x="61" y="36"/>
                  <a:pt x="63" y="34"/>
                  <a:pt x="65" y="34"/>
                </a:cubicBezTo>
                <a:cubicBezTo>
                  <a:pt x="68" y="34"/>
                  <a:pt x="69" y="36"/>
                  <a:pt x="69" y="37"/>
                </a:cubicBezTo>
                <a:cubicBezTo>
                  <a:pt x="71" y="39"/>
                  <a:pt x="74" y="40"/>
                  <a:pt x="77" y="40"/>
                </a:cubicBezTo>
                <a:cubicBezTo>
                  <a:pt x="81" y="40"/>
                  <a:pt x="85" y="36"/>
                  <a:pt x="85" y="32"/>
                </a:cubicBezTo>
                <a:cubicBezTo>
                  <a:pt x="85" y="27"/>
                  <a:pt x="81" y="23"/>
                  <a:pt x="77" y="23"/>
                </a:cubicBezTo>
                <a:cubicBezTo>
                  <a:pt x="74" y="23"/>
                  <a:pt x="71" y="24"/>
                  <a:pt x="69" y="26"/>
                </a:cubicBezTo>
                <a:cubicBezTo>
                  <a:pt x="69" y="27"/>
                  <a:pt x="68" y="29"/>
                  <a:pt x="65" y="29"/>
                </a:cubicBezTo>
                <a:cubicBezTo>
                  <a:pt x="63" y="29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9"/>
                  <a:pt x="5" y="63"/>
                  <a:pt x="10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37"/>
                  <a:pt x="61" y="37"/>
                  <a:pt x="61" y="37"/>
                </a:cubicBezTo>
                <a:close/>
              </a:path>
            </a:pathLst>
          </a:custGeom>
          <a:solidFill>
            <a:srgbClr val="2D4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35" name="任意多边形"/>
          <p:cNvSpPr/>
          <p:nvPr>
            <p:custDataLst>
              <p:tags r:id="rId8"/>
            </p:custDataLst>
          </p:nvPr>
        </p:nvSpPr>
        <p:spPr bwMode="auto">
          <a:xfrm>
            <a:off x="7496150" y="2173616"/>
            <a:ext cx="2686446" cy="1207783"/>
          </a:xfrm>
          <a:custGeom>
            <a:avLst/>
            <a:gdLst>
              <a:gd name="T0" fmla="*/ 130 w 140"/>
              <a:gd name="T1" fmla="*/ 0 h 63"/>
              <a:gd name="T2" fmla="*/ 0 w 140"/>
              <a:gd name="T3" fmla="*/ 0 h 63"/>
              <a:gd name="T4" fmla="*/ 0 w 140"/>
              <a:gd name="T5" fmla="*/ 25 h 63"/>
              <a:gd name="T6" fmla="*/ 0 w 140"/>
              <a:gd name="T7" fmla="*/ 25 h 63"/>
              <a:gd name="T8" fmla="*/ 1 w 140"/>
              <a:gd name="T9" fmla="*/ 24 h 63"/>
              <a:gd name="T10" fmla="*/ 1 w 140"/>
              <a:gd name="T11" fmla="*/ 24 h 63"/>
              <a:gd name="T12" fmla="*/ 12 w 140"/>
              <a:gd name="T13" fmla="*/ 19 h 63"/>
              <a:gd name="T14" fmla="*/ 24 w 140"/>
              <a:gd name="T15" fmla="*/ 32 h 63"/>
              <a:gd name="T16" fmla="*/ 12 w 140"/>
              <a:gd name="T17" fmla="*/ 44 h 63"/>
              <a:gd name="T18" fmla="*/ 1 w 140"/>
              <a:gd name="T19" fmla="*/ 39 h 63"/>
              <a:gd name="T20" fmla="*/ 1 w 140"/>
              <a:gd name="T21" fmla="*/ 39 h 63"/>
              <a:gd name="T22" fmla="*/ 0 w 140"/>
              <a:gd name="T23" fmla="*/ 38 h 63"/>
              <a:gd name="T24" fmla="*/ 0 w 140"/>
              <a:gd name="T25" fmla="*/ 38 h 63"/>
              <a:gd name="T26" fmla="*/ 0 w 140"/>
              <a:gd name="T27" fmla="*/ 63 h 63"/>
              <a:gd name="T28" fmla="*/ 130 w 140"/>
              <a:gd name="T29" fmla="*/ 63 h 63"/>
              <a:gd name="T30" fmla="*/ 140 w 140"/>
              <a:gd name="T31" fmla="*/ 53 h 63"/>
              <a:gd name="T32" fmla="*/ 140 w 140"/>
              <a:gd name="T33" fmla="*/ 9 h 63"/>
              <a:gd name="T34" fmla="*/ 130 w 140"/>
              <a:gd name="T3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3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1" y="25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4" y="21"/>
                  <a:pt x="7" y="19"/>
                  <a:pt x="12" y="19"/>
                </a:cubicBezTo>
                <a:cubicBezTo>
                  <a:pt x="19" y="19"/>
                  <a:pt x="24" y="24"/>
                  <a:pt x="24" y="32"/>
                </a:cubicBezTo>
                <a:cubicBezTo>
                  <a:pt x="24" y="39"/>
                  <a:pt x="19" y="44"/>
                  <a:pt x="12" y="44"/>
                </a:cubicBezTo>
                <a:cubicBezTo>
                  <a:pt x="7" y="44"/>
                  <a:pt x="4" y="42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3"/>
                  <a:pt x="0" y="63"/>
                  <a:pt x="0" y="63"/>
                </a:cubicBezTo>
                <a:cubicBezTo>
                  <a:pt x="130" y="63"/>
                  <a:pt x="130" y="63"/>
                  <a:pt x="130" y="63"/>
                </a:cubicBezTo>
                <a:cubicBezTo>
                  <a:pt x="136" y="63"/>
                  <a:pt x="140" y="59"/>
                  <a:pt x="140" y="5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2D48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  <a:ea typeface="Source Han Sans CN Regular" panose="020B0500000000000000" pitchFamily="34" charset="-128"/>
                <a:cs typeface="+mn-ea"/>
                <a:sym typeface="+mn-lt"/>
              </a:rPr>
              <a:t>       Communication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  <a:ea typeface="Source Han Sans CN Regular" panose="020B0500000000000000" pitchFamily="34" charset="-128"/>
                <a:cs typeface="+mn-ea"/>
                <a:sym typeface="+mn-lt"/>
              </a:rPr>
              <a:t> 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  <a:ea typeface="Source Han Sans CN Regular" panose="020B0500000000000000" pitchFamily="34" charset="-128"/>
                <a:cs typeface="+mn-ea"/>
                <a:sym typeface="+mn-lt"/>
              </a:rPr>
              <a:t>Skills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latin typeface="Berlin Sans FB" panose="020E0602020502020306" pitchFamily="34" charset="0"/>
              <a:ea typeface="Source Han Sans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9" name="文本框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744123" y="2481938"/>
            <a:ext cx="1958178" cy="61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/>
          </a:p>
        </p:txBody>
      </p:sp>
      <p:sp>
        <p:nvSpPr>
          <p:cNvPr id="40" name="文本框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744123" y="4094838"/>
            <a:ext cx="1958178" cy="61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/>
          </a:p>
        </p:txBody>
      </p:sp>
      <p:sp>
        <p:nvSpPr>
          <p:cNvPr id="41" name="文本框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998623" y="2481938"/>
            <a:ext cx="1958178" cy="61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/>
          </a:p>
        </p:txBody>
      </p:sp>
      <p:sp>
        <p:nvSpPr>
          <p:cNvPr id="42" name="文本框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998623" y="4094838"/>
            <a:ext cx="1958178" cy="61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60614E-8CDF-434C-AC8C-575EF70DCBBA}"/>
              </a:ext>
            </a:extLst>
          </p:cNvPr>
          <p:cNvSpPr/>
          <p:nvPr/>
        </p:nvSpPr>
        <p:spPr>
          <a:xfrm>
            <a:off x="804671" y="346854"/>
            <a:ext cx="2869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9DE86-716A-1F88-0A4D-4A834405E1B8}"/>
              </a:ext>
            </a:extLst>
          </p:cNvPr>
          <p:cNvSpPr txBox="1"/>
          <p:nvPr/>
        </p:nvSpPr>
        <p:spPr>
          <a:xfrm>
            <a:off x="3674533" y="1280160"/>
            <a:ext cx="4531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                SKILLS</a:t>
            </a:r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BF15E5F-3E3B-4C49-B6C9-0E924FDED07C}"/>
              </a:ext>
            </a:extLst>
          </p:cNvPr>
          <p:cNvSpPr/>
          <p:nvPr/>
        </p:nvSpPr>
        <p:spPr>
          <a:xfrm>
            <a:off x="804671" y="346854"/>
            <a:ext cx="2869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endParaRPr/>
          </a:p>
        </p:txBody>
      </p:sp>
      <p:sp>
        <p:nvSpPr>
          <p:cNvPr id="15" name="TextBox 39">
            <a:extLst>
              <a:ext uri="{FF2B5EF4-FFF2-40B4-BE49-F238E27FC236}">
                <a16:creationId xmlns:a16="http://schemas.microsoft.com/office/drawing/2014/main" id="{88F86D07-BF4F-C249-B67E-54006FC69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906" y="3565085"/>
            <a:ext cx="5324214" cy="251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8230" tIns="39115" rIns="78230" bIns="3911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Berlin Sans FB" panose="020E0602020502020306" pitchFamily="34" charset="0"/>
                <a:ea typeface="Source Han Sans CN Regular" panose="020B0500000000000000" pitchFamily="34" charset="-128"/>
              </a:rPr>
              <a:t>I have gained basic work experience through lab sessions, small academic projects, teamwork activities, and self-learning. These experiences helped me improve my problem-solving skills, understand technical concepts better, and work effectively with others.</a:t>
            </a:r>
          </a:p>
        </p:txBody>
      </p:sp>
      <p:sp>
        <p:nvSpPr>
          <p:cNvPr id="16" name="TextBox 40">
            <a:extLst>
              <a:ext uri="{FF2B5EF4-FFF2-40B4-BE49-F238E27FC236}">
                <a16:creationId xmlns:a16="http://schemas.microsoft.com/office/drawing/2014/main" id="{8CBE2D8B-83B8-4C43-91FD-A316667E8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230" y="3565085"/>
            <a:ext cx="1793668" cy="29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Font typeface="Wingdings" pitchFamily="2" charset="2"/>
              <a:buChar char="n"/>
            </a:pPr>
            <a:endParaRPr dirty="0"/>
          </a:p>
        </p:txBody>
      </p:sp>
      <p:sp>
        <p:nvSpPr>
          <p:cNvPr id="17" name="TextBox 107">
            <a:extLst>
              <a:ext uri="{FF2B5EF4-FFF2-40B4-BE49-F238E27FC236}">
                <a16:creationId xmlns:a16="http://schemas.microsoft.com/office/drawing/2014/main" id="{6FF2DF17-5B4A-1042-BE06-A486DD5A31AA}"/>
              </a:ext>
            </a:extLst>
          </p:cNvPr>
          <p:cNvSpPr txBox="1"/>
          <p:nvPr/>
        </p:nvSpPr>
        <p:spPr>
          <a:xfrm>
            <a:off x="948895" y="2414243"/>
            <a:ext cx="4593715" cy="101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l"/>
            <a:endParaRPr/>
          </a:p>
        </p:txBody>
      </p:sp>
      <p:sp>
        <p:nvSpPr>
          <p:cNvPr id="19" name="TextBox 39">
            <a:extLst>
              <a:ext uri="{FF2B5EF4-FFF2-40B4-BE49-F238E27FC236}">
                <a16:creationId xmlns:a16="http://schemas.microsoft.com/office/drawing/2014/main" id="{15E14066-45E9-C041-836B-9EE2BAF4E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9949" y="5255294"/>
            <a:ext cx="4262128" cy="6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8230" tIns="39115" rIns="78230" bIns="3911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zh-CN" sz="1400">
              <a:solidFill>
                <a:schemeClr val="bg1">
                  <a:lumMod val="50000"/>
                </a:schemeClr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sp>
        <p:nvSpPr>
          <p:cNvPr id="26" name="TextBox 40">
            <a:extLst>
              <a:ext uri="{FF2B5EF4-FFF2-40B4-BE49-F238E27FC236}">
                <a16:creationId xmlns:a16="http://schemas.microsoft.com/office/drawing/2014/main" id="{D672262E-E66D-3248-9F43-CCAF429DE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230" y="4921999"/>
            <a:ext cx="1793668" cy="29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Font typeface="Wingdings" pitchFamily="2" charset="2"/>
              <a:buChar char="n"/>
            </a:pPr>
            <a:endParaRPr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5639AFA-C6E7-8A4E-8734-6A96725773C8}"/>
              </a:ext>
            </a:extLst>
          </p:cNvPr>
          <p:cNvSpPr txBox="1"/>
          <p:nvPr/>
        </p:nvSpPr>
        <p:spPr>
          <a:xfrm>
            <a:off x="948895" y="173402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264B22-B016-5D41-9247-3FDE584D60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230" y="1106449"/>
            <a:ext cx="4262128" cy="22820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FFFFAD-D460-CA4A-8A4A-C4CA5A99A1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895" y="2921621"/>
            <a:ext cx="4304146" cy="3945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64407B-FCB8-0980-C303-D7F2C4C98211}"/>
              </a:ext>
            </a:extLst>
          </p:cNvPr>
          <p:cNvSpPr txBox="1"/>
          <p:nvPr/>
        </p:nvSpPr>
        <p:spPr>
          <a:xfrm>
            <a:off x="1550504" y="1410856"/>
            <a:ext cx="437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erlin Sans FB Demi" panose="020E0802020502020306" pitchFamily="34" charset="0"/>
              </a:rPr>
              <a:t>WORK EXPERIENCE</a:t>
            </a:r>
            <a:endParaRPr lang="en-IN" sz="48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2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D220ADE-F63A-E44C-AC1E-A32E0A459738}"/>
              </a:ext>
            </a:extLst>
          </p:cNvPr>
          <p:cNvSpPr/>
          <p:nvPr/>
        </p:nvSpPr>
        <p:spPr>
          <a:xfrm>
            <a:off x="0" y="2244695"/>
            <a:ext cx="12192000" cy="300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A60AB4B-74A3-B341-9402-BCBD4729D08E}"/>
              </a:ext>
            </a:extLst>
          </p:cNvPr>
          <p:cNvSpPr/>
          <p:nvPr/>
        </p:nvSpPr>
        <p:spPr>
          <a:xfrm>
            <a:off x="4414291" y="1824368"/>
            <a:ext cx="3347518" cy="840655"/>
          </a:xfrm>
          <a:prstGeom prst="roundRect">
            <a:avLst>
              <a:gd name="adj" fmla="val 50000"/>
            </a:avLst>
          </a:prstGeom>
          <a:solidFill>
            <a:srgbClr val="2D4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Berlin Sans FB Demi" panose="020E0802020502020306" pitchFamily="34" charset="0"/>
              </a:rPr>
              <a:t>FUTURE GOALS</a:t>
            </a:r>
            <a:endParaRPr kumimoji="1" lang="zh-CN" alt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4B07C0-BB10-3D4D-9E83-6C59054AC918}"/>
              </a:ext>
            </a:extLst>
          </p:cNvPr>
          <p:cNvSpPr txBox="1"/>
          <p:nvPr/>
        </p:nvSpPr>
        <p:spPr>
          <a:xfrm>
            <a:off x="2863055" y="3017250"/>
            <a:ext cx="6465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70F671-2F0A-E244-8DF6-E96B3DB2804E}"/>
              </a:ext>
            </a:extLst>
          </p:cNvPr>
          <p:cNvSpPr txBox="1"/>
          <p:nvPr/>
        </p:nvSpPr>
        <p:spPr>
          <a:xfrm>
            <a:off x="5281515" y="1983085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800" b="1">
              <a:solidFill>
                <a:schemeClr val="bg1"/>
              </a:solidFill>
              <a:latin typeface="Source Han Sans CN Bold" panose="020B0500000000000000" pitchFamily="34" charset="-128"/>
              <a:ea typeface="Source Han Sans CN Bold" panose="020B0500000000000000" pitchFamily="34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EC95C4-C738-1340-B1F1-1590F37F027F}"/>
              </a:ext>
            </a:extLst>
          </p:cNvPr>
          <p:cNvSpPr txBox="1"/>
          <p:nvPr/>
        </p:nvSpPr>
        <p:spPr>
          <a:xfrm>
            <a:off x="2726268" y="4159111"/>
            <a:ext cx="6739466" cy="55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3B5EDD-47E9-3A15-EB26-220B975C3F86}"/>
              </a:ext>
            </a:extLst>
          </p:cNvPr>
          <p:cNvSpPr txBox="1"/>
          <p:nvPr/>
        </p:nvSpPr>
        <p:spPr>
          <a:xfrm>
            <a:off x="1349072" y="2823740"/>
            <a:ext cx="94779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My future goals include improving my technical skills, learning new technologies, building projects, and gaining real-world experience through internships and workshops. I also aim to develop strong communication and teamwork abilities so I can grow confidently and build a successful career in the tech field.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6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D7F12004-0986-F547-9938-0C6F6D0E25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823089" y="5033551"/>
            <a:ext cx="4383346" cy="28382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062AA9-EDCA-ED40-AE25-7517DDE283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399" y="-33151"/>
            <a:ext cx="3446833" cy="23214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349C44B-5757-9C42-86BA-C40AC26C10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149" y="2657523"/>
            <a:ext cx="4039832" cy="310695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31932AC-5BE0-9C44-AD83-882AE4144790}"/>
              </a:ext>
            </a:extLst>
          </p:cNvPr>
          <p:cNvSpPr/>
          <p:nvPr/>
        </p:nvSpPr>
        <p:spPr>
          <a:xfrm>
            <a:off x="1141146" y="2178687"/>
            <a:ext cx="6461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endParaRPr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20A8873-5D20-2A45-8ADA-839246CED042}"/>
              </a:ext>
            </a:extLst>
          </p:cNvPr>
          <p:cNvSpPr/>
          <p:nvPr/>
        </p:nvSpPr>
        <p:spPr>
          <a:xfrm>
            <a:off x="4555067" y="5149857"/>
            <a:ext cx="7213600" cy="872102"/>
          </a:xfrm>
          <a:prstGeom prst="roundRect">
            <a:avLst>
              <a:gd name="adj" fmla="val 50000"/>
            </a:avLst>
          </a:prstGeom>
          <a:solidFill>
            <a:srgbClr val="2D4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9FB689-E88A-D843-BC80-5C4EBF214A7E}"/>
              </a:ext>
            </a:extLst>
          </p:cNvPr>
          <p:cNvSpPr txBox="1"/>
          <p:nvPr/>
        </p:nvSpPr>
        <p:spPr>
          <a:xfrm>
            <a:off x="4871311" y="5262742"/>
            <a:ext cx="2258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Name: B Yakshita </a:t>
            </a:r>
          </a:p>
          <a:p>
            <a:r>
              <a:rPr lang="en-US" dirty="0">
                <a:solidFill>
                  <a:schemeClr val="bg1"/>
                </a:solidFill>
              </a:rPr>
              <a:t>Erp no.: 10371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0876BA-2946-5B47-B6F1-3197346DEF4D}"/>
              </a:ext>
            </a:extLst>
          </p:cNvPr>
          <p:cNvSpPr txBox="1"/>
          <p:nvPr/>
        </p:nvSpPr>
        <p:spPr>
          <a:xfrm>
            <a:off x="7320690" y="539744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DE69FEB-6F22-994C-B40D-6FAD7DE3A5D8}"/>
              </a:ext>
            </a:extLst>
          </p:cNvPr>
          <p:cNvSpPr txBox="1"/>
          <p:nvPr/>
        </p:nvSpPr>
        <p:spPr>
          <a:xfrm>
            <a:off x="9572584" y="539744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90C971C-486A-8B4B-AB65-3FF862F49A0D}"/>
              </a:ext>
            </a:extLst>
          </p:cNvPr>
          <p:cNvSpPr txBox="1"/>
          <p:nvPr/>
        </p:nvSpPr>
        <p:spPr>
          <a:xfrm>
            <a:off x="1368583" y="4250043"/>
            <a:ext cx="6327509" cy="51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CF8B8-DBE2-E777-45B4-396F949BF104}"/>
              </a:ext>
            </a:extLst>
          </p:cNvPr>
          <p:cNvSpPr txBox="1"/>
          <p:nvPr/>
        </p:nvSpPr>
        <p:spPr>
          <a:xfrm>
            <a:off x="2749510" y="2189916"/>
            <a:ext cx="69414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erlin Sans FB Demi" panose="020E0802020502020306" pitchFamily="34" charset="0"/>
              </a:rPr>
              <a:t>THANK YOU</a:t>
            </a:r>
            <a:endParaRPr lang="en-IN" sz="6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0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245</Words>
  <Application>Microsoft Office PowerPoint</Application>
  <PresentationFormat>Widescreen</PresentationFormat>
  <Paragraphs>18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Berlin Sans FB Demi</vt:lpstr>
      <vt:lpstr>Source Han Sans CN Bold</vt:lpstr>
      <vt:lpstr>Source Han Sans CN Regular</vt:lpstr>
      <vt:lpstr>汉仪中等线简</vt:lpstr>
      <vt:lpstr>Wingdings</vt:lpstr>
      <vt:lpstr>Arial</vt:lpstr>
      <vt:lpstr>Berlin Sans FB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40733</dc:creator>
  <cp:lastModifiedBy>shaveemade4u@outlook.com</cp:lastModifiedBy>
  <cp:revision>10</cp:revision>
  <dcterms:created xsi:type="dcterms:W3CDTF">2021-06-01T11:14:04Z</dcterms:created>
  <dcterms:modified xsi:type="dcterms:W3CDTF">2025-11-16T14:06:32Z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v1.0_mb_yurX3l5dXABlOr9t0KcsVg==</vt:lpwstr>
  </property>
</Properties>
</file>